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90893" y="1004649"/>
            <a:ext cx="1327666" cy="378381"/>
          </a:xfrm>
          <a:prstGeom prst="roundRect">
            <a:avLst>
              <a:gd name="adj" fmla="val 6384"/>
            </a:avLst>
          </a:prstGeom>
          <a:solidFill>
            <a:srgbClr val="E3E3E8"/>
          </a:solidFill>
          <a:ln/>
        </p:spPr>
      </p:sp>
      <p:sp>
        <p:nvSpPr>
          <p:cNvPr id="4" name="Text 1"/>
          <p:cNvSpPr/>
          <p:nvPr/>
        </p:nvSpPr>
        <p:spPr>
          <a:xfrm>
            <a:off x="6311622" y="1065014"/>
            <a:ext cx="108620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 PLAN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190893" y="1463516"/>
            <a:ext cx="6739295" cy="629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39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893" y="2394347"/>
            <a:ext cx="1006435" cy="12076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98544" y="2595562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398544" y="3030736"/>
            <a:ext cx="652736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73% non-subscribers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93" y="3601998"/>
            <a:ext cx="1006435" cy="12076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98544" y="3803213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Loyalty Programs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398544" y="4238387"/>
            <a:ext cx="652736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strengthen 80% loyal base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93" y="4809649"/>
            <a:ext cx="1006435" cy="120765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98544" y="5010864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398544" y="5446038"/>
            <a:ext cx="652736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young adults and express-shipping users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893" y="6017300"/>
            <a:ext cx="1006435" cy="120765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98544" y="6218515"/>
            <a:ext cx="2516148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7398544" y="6653689"/>
            <a:ext cx="652736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top-rated items in campaigns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68779"/>
            <a:ext cx="1214080" cy="426244"/>
          </a:xfrm>
          <a:prstGeom prst="roundRect">
            <a:avLst>
              <a:gd name="adj" fmla="val 6386"/>
            </a:avLst>
          </a:prstGeom>
          <a:solidFill>
            <a:srgbClr val="E3E3E8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636764"/>
            <a:ext cx="9419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85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24803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90011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677025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125278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4231719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125278" y="677025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tracked per customer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$59.76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7563326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456884" y="677025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transaction value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788491" y="524803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3.75</a:t>
            </a:r>
            <a:endParaRPr lang="en-US" sz="5850" dirty="0"/>
          </a:p>
        </p:txBody>
      </p:sp>
      <p:sp>
        <p:nvSpPr>
          <p:cNvPr id="16" name="Text 13"/>
          <p:cNvSpPr/>
          <p:nvPr/>
        </p:nvSpPr>
        <p:spPr>
          <a:xfrm>
            <a:off x="10894933" y="62798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788491" y="677025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satisfaction score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1870" y="534233"/>
            <a:ext cx="1725454" cy="375999"/>
          </a:xfrm>
          <a:prstGeom prst="roundRect">
            <a:avLst>
              <a:gd name="adj" fmla="val 6127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94623" y="599361"/>
            <a:ext cx="1479947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1870" y="986909"/>
            <a:ext cx="5487353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Analysis Pipeline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1870" y="187463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870" y="2178010"/>
            <a:ext cx="780026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8" name="Text 5"/>
          <p:cNvSpPr/>
          <p:nvPr/>
        </p:nvSpPr>
        <p:spPr>
          <a:xfrm>
            <a:off x="671870" y="2319695"/>
            <a:ext cx="306204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71870" y="2734866"/>
            <a:ext cx="78002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dataset, checked structure with pandas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71870" y="3377803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1870" y="3681174"/>
            <a:ext cx="780026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2" name="Text 9"/>
          <p:cNvSpPr/>
          <p:nvPr/>
        </p:nvSpPr>
        <p:spPr>
          <a:xfrm>
            <a:off x="671870" y="3822859"/>
            <a:ext cx="2486263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71870" y="4238030"/>
            <a:ext cx="78002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ratings using category medians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71870" y="488096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71870" y="5184338"/>
            <a:ext cx="780026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6" name="Text 13"/>
          <p:cNvSpPr/>
          <p:nvPr/>
        </p:nvSpPr>
        <p:spPr>
          <a:xfrm>
            <a:off x="671870" y="5326023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1870" y="5741194"/>
            <a:ext cx="78002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 groups and purchase frequency metrics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71870" y="638413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71870" y="6687503"/>
            <a:ext cx="7800261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0" name="Text 17"/>
          <p:cNvSpPr/>
          <p:nvPr/>
        </p:nvSpPr>
        <p:spPr>
          <a:xfrm>
            <a:off x="671870" y="6829187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71870" y="7244358"/>
            <a:ext cx="780026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cleaned data into PostgreSQL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1045" y="583525"/>
            <a:ext cx="1883331" cy="397907"/>
          </a:xfrm>
          <a:prstGeom prst="roundRect">
            <a:avLst>
              <a:gd name="adj" fmla="val 6385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867966" y="646986"/>
            <a:ext cx="162948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INSIGHTS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41045" y="1066086"/>
            <a:ext cx="7112913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Gender &amp; Spending Patterns</a:t>
            </a:r>
            <a:endParaRPr lang="en-US" sz="4150" dirty="0"/>
          </a:p>
        </p:txBody>
      </p:sp>
      <p:sp>
        <p:nvSpPr>
          <p:cNvPr id="5" name="Shape 3"/>
          <p:cNvSpPr/>
          <p:nvPr/>
        </p:nvSpPr>
        <p:spPr>
          <a:xfrm>
            <a:off x="741045" y="2283381"/>
            <a:ext cx="7682389" cy="1833563"/>
          </a:xfrm>
          <a:prstGeom prst="roundRect">
            <a:avLst>
              <a:gd name="adj" fmla="val 1732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952738" y="2495074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Male Customers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52738" y="3037522"/>
            <a:ext cx="725900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52738" y="3566636"/>
            <a:ext cx="725900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 of total sales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1045" y="4328636"/>
            <a:ext cx="7682389" cy="1833563"/>
          </a:xfrm>
          <a:prstGeom prst="roundRect">
            <a:avLst>
              <a:gd name="adj" fmla="val 1732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952738" y="4540329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Female Customers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52738" y="5082778"/>
            <a:ext cx="725900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52738" y="5611892"/>
            <a:ext cx="7259003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32% of total sales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1045" y="6506121"/>
            <a:ext cx="7682389" cy="34052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41045" y="6778228"/>
            <a:ext cx="768238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drive majority of revenue despite representing 68% of customer base</a:t>
            </a:r>
            <a:endParaRPr lang="en-US" sz="16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547" y="2283381"/>
            <a:ext cx="4949428" cy="49494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995"/>
            <a:ext cx="7980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4564"/>
            <a:ext cx="4196358" cy="2539484"/>
          </a:xfrm>
          <a:prstGeom prst="roundRect">
            <a:avLst>
              <a:gd name="adj" fmla="val 5761"/>
            </a:avLst>
          </a:prstGeom>
          <a:solidFill>
            <a:srgbClr val="F9F8F5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9408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844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545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91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28195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Top-rated product across all categories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224564"/>
            <a:ext cx="4196358" cy="2539484"/>
          </a:xfrm>
          <a:prstGeom prst="roundRect">
            <a:avLst>
              <a:gd name="adj" fmla="val 5761"/>
            </a:avLst>
          </a:prstGeom>
          <a:solidFill>
            <a:srgbClr val="F9F8F5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219408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18844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20545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2791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328195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3.84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customer satisfaction in footwear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224564"/>
            <a:ext cx="4196358" cy="2539484"/>
          </a:xfrm>
          <a:prstGeom prst="roundRect">
            <a:avLst>
              <a:gd name="adj" fmla="val 5761"/>
            </a:avLst>
          </a:prstGeom>
          <a:solidFill>
            <a:srgbClr val="F9F8F5"/>
          </a:solidFill>
          <a:ln/>
        </p:spPr>
      </p:sp>
      <p:sp>
        <p:nvSpPr>
          <p:cNvPr id="18" name="Shape 16"/>
          <p:cNvSpPr/>
          <p:nvPr/>
        </p:nvSpPr>
        <p:spPr>
          <a:xfrm>
            <a:off x="9640133" y="2194084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98032" y="188440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20" name="Text 18"/>
          <p:cNvSpPr/>
          <p:nvPr/>
        </p:nvSpPr>
        <p:spPr>
          <a:xfrm>
            <a:off x="11602105" y="20545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897427" y="2791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7427" y="328195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3.82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97427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high ratings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93790" y="5331023"/>
            <a:ext cx="6407944" cy="2176582"/>
          </a:xfrm>
          <a:prstGeom prst="roundRect">
            <a:avLst>
              <a:gd name="adj" fmla="val 6722"/>
            </a:avLst>
          </a:prstGeom>
          <a:solidFill>
            <a:srgbClr val="F9F8F5"/>
          </a:solidFill>
          <a:ln/>
        </p:spPr>
      </p:sp>
      <p:sp>
        <p:nvSpPr>
          <p:cNvPr id="25" name="Shape 23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26" name="Shape 24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27" name="Text 25"/>
          <p:cNvSpPr/>
          <p:nvPr/>
        </p:nvSpPr>
        <p:spPr>
          <a:xfrm>
            <a:off x="3861614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3.80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1051084" y="688740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Popular accessory choice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7428548" y="5331023"/>
            <a:ext cx="6407944" cy="2176582"/>
          </a:xfrm>
          <a:prstGeom prst="roundRect">
            <a:avLst>
              <a:gd name="adj" fmla="val 6722"/>
            </a:avLst>
          </a:prstGeom>
          <a:solidFill>
            <a:srgbClr val="F9F8F5"/>
          </a:solidFill>
          <a:ln/>
        </p:spPr>
      </p:sp>
      <p:sp>
        <p:nvSpPr>
          <p:cNvPr id="32" name="Shape 30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33" name="Shape 31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F"/>
          </a:solidFill>
          <a:ln/>
        </p:spPr>
      </p:sp>
      <p:sp>
        <p:nvSpPr>
          <p:cNvPr id="34" name="Text 32"/>
          <p:cNvSpPr/>
          <p:nvPr/>
        </p:nvSpPr>
        <p:spPr>
          <a:xfrm>
            <a:off x="10496371" y="516100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100" dirty="0"/>
          </a:p>
        </p:txBody>
      </p:sp>
      <p:sp>
        <p:nvSpPr>
          <p:cNvPr id="35" name="Text 33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36" name="Text 34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3.78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685842" y="688740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clothing category performer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41678"/>
            <a:ext cx="236458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117283"/>
            <a:ext cx="2077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738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Loyalty Distribution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1743789" y="4229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19518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1850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of customer base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735473"/>
            <a:ext cx="339328" cy="3393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7790" y="30028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349329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937790" y="39922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18% showing repeat behavior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351848"/>
            <a:ext cx="339328" cy="33932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937790" y="54554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9937790" y="594586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customers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64448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2% first-time buyers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22828"/>
            <a:ext cx="4564975" cy="4564975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6119098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0119" y="387668"/>
            <a:ext cx="4823341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Impact Analysis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135279" y="2113002"/>
            <a:ext cx="173259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27%</a:t>
            </a:r>
            <a:endParaRPr lang="en-US" sz="2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5136" y="1232654"/>
            <a:ext cx="2113002" cy="21130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21229" y="3521631"/>
            <a:ext cx="176081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60119" y="3882509"/>
            <a:ext cx="428315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 enrolled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135279" y="5304949"/>
            <a:ext cx="173259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73%</a:t>
            </a:r>
            <a:endParaRPr lang="en-US" sz="2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36" y="4424601"/>
            <a:ext cx="2113002" cy="21130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1229" y="6713577"/>
            <a:ext cx="176081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2860119" y="7074456"/>
            <a:ext cx="4283154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</a:t>
            </a:r>
            <a:endParaRPr lang="en-US" sz="1100" dirty="0"/>
          </a:p>
        </p:txBody>
      </p:sp>
      <p:sp>
        <p:nvSpPr>
          <p:cNvPr id="11" name="Shape 7"/>
          <p:cNvSpPr/>
          <p:nvPr/>
        </p:nvSpPr>
        <p:spPr>
          <a:xfrm>
            <a:off x="7494508" y="1197531"/>
            <a:ext cx="4283154" cy="1250275"/>
          </a:xfrm>
          <a:prstGeom prst="roundRect">
            <a:avLst>
              <a:gd name="adj" fmla="val 169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50599" y="1353622"/>
            <a:ext cx="176081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Subscribers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7650599" y="1714500"/>
            <a:ext cx="397097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spend: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$59.49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650599" y="2066449"/>
            <a:ext cx="397097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 $62,645</a:t>
            </a:r>
            <a:endParaRPr lang="en-US" sz="1100" dirty="0"/>
          </a:p>
        </p:txBody>
      </p:sp>
      <p:sp>
        <p:nvSpPr>
          <p:cNvPr id="15" name="Shape 11"/>
          <p:cNvSpPr/>
          <p:nvPr/>
        </p:nvSpPr>
        <p:spPr>
          <a:xfrm>
            <a:off x="7494508" y="2588657"/>
            <a:ext cx="4283154" cy="1250275"/>
          </a:xfrm>
          <a:prstGeom prst="roundRect">
            <a:avLst>
              <a:gd name="adj" fmla="val 169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650599" y="2744748"/>
            <a:ext cx="1760815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Non-Subscribers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7650599" y="3105626"/>
            <a:ext cx="397097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spend: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$59.87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7650599" y="3457575"/>
            <a:ext cx="397097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Total: $170,436</a:t>
            </a:r>
            <a:endParaRPr lang="en-US" sz="1100" dirty="0"/>
          </a:p>
        </p:txBody>
      </p:sp>
      <p:sp>
        <p:nvSpPr>
          <p:cNvPr id="19" name="Text 15"/>
          <p:cNvSpPr/>
          <p:nvPr/>
        </p:nvSpPr>
        <p:spPr>
          <a:xfrm>
            <a:off x="2860119" y="7616666"/>
            <a:ext cx="891004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Minimal spending difference suggests opportunity to enhance subscription value proposition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64913" y="447794"/>
            <a:ext cx="1679019" cy="305991"/>
          </a:xfrm>
          <a:prstGeom prst="roundRect">
            <a:avLst>
              <a:gd name="adj" fmla="val 6387"/>
            </a:avLst>
          </a:prstGeom>
          <a:solidFill>
            <a:srgbClr val="E3E3E8"/>
          </a:solidFill>
          <a:ln/>
        </p:spPr>
      </p:sp>
      <p:sp>
        <p:nvSpPr>
          <p:cNvPr id="3" name="Text 1"/>
          <p:cNvSpPr/>
          <p:nvPr/>
        </p:nvSpPr>
        <p:spPr>
          <a:xfrm>
            <a:off x="2262545" y="496610"/>
            <a:ext cx="148375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BREAKDOWN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164913" y="818912"/>
            <a:ext cx="4607362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 Group Performance</a:t>
            </a:r>
            <a:endParaRPr lang="en-US" sz="3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913" y="1572101"/>
            <a:ext cx="10300573" cy="57682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64913" y="7523440"/>
            <a:ext cx="1030057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lead revenue generation, followed closely by middle-aged customers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1287"/>
            <a:ext cx="2233374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8282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846892"/>
            <a:ext cx="19459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STRATEGY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03496"/>
            <a:ext cx="7127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607588"/>
            <a:ext cx="8284131" cy="1458635"/>
          </a:xfrm>
          <a:prstGeom prst="roundRect">
            <a:avLst>
              <a:gd name="adj" fmla="val 1003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607588"/>
            <a:ext cx="121920" cy="1458635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2864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Smart Spenders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446026"/>
            <a:ext cx="76781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discounts but spent above average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293037"/>
            <a:ext cx="8284131" cy="2343031"/>
          </a:xfrm>
          <a:prstGeom prst="roundRect">
            <a:avLst>
              <a:gd name="adj" fmla="val 6244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63310" y="4293037"/>
            <a:ext cx="121920" cy="2343031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1142524" y="4550331"/>
            <a:ext cx="30352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Discount Products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42524" y="5131475"/>
            <a:ext cx="76781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Hat: 50% discount rate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42524" y="5573673"/>
            <a:ext cx="76781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Sneakers: 49.66%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42524" y="6015871"/>
            <a:ext cx="76781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Coat: 49.07%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891218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 drive volume without sacrificing transaction value</a:t>
            </a:r>
            <a:endParaRPr lang="en-US" sz="17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8943" y="2607588"/>
            <a:ext cx="4205168" cy="4205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2026-01-12T10:10:36Z</dcterms:created>
  <dcterms:modified xsi:type="dcterms:W3CDTF">2026-01-12T10:10:36Z</dcterms:modified>
</cp:coreProperties>
</file>